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9" r:id="rId2"/>
    <p:sldId id="323" r:id="rId3"/>
    <p:sldId id="344" r:id="rId4"/>
    <p:sldId id="353" r:id="rId5"/>
    <p:sldId id="347" r:id="rId6"/>
    <p:sldId id="352" r:id="rId7"/>
    <p:sldId id="345" r:id="rId8"/>
    <p:sldId id="346" r:id="rId9"/>
    <p:sldId id="350" r:id="rId10"/>
    <p:sldId id="348" r:id="rId11"/>
    <p:sldId id="349" r:id="rId12"/>
    <p:sldId id="322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0000"/>
    <a:srgbClr val="000000"/>
    <a:srgbClr val="F5F4FE"/>
    <a:srgbClr val="DDDDDD"/>
    <a:srgbClr val="EEEDFD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71" autoAdjust="0"/>
    <p:restoredTop sz="94660" autoAdjust="0"/>
  </p:normalViewPr>
  <p:slideViewPr>
    <p:cSldViewPr>
      <p:cViewPr varScale="1">
        <p:scale>
          <a:sx n="73" d="100"/>
          <a:sy n="73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9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971E7B-B1C6-4378-9942-B5CF207E4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gray">
          <a:xfrm>
            <a:off x="0" y="2708275"/>
            <a:ext cx="9144000" cy="87471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black">
          <a:xfrm>
            <a:off x="381000" y="271463"/>
            <a:ext cx="10890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100" b="1" smtClean="0">
                <a:solidFill>
                  <a:schemeClr val="bg1"/>
                </a:solidFill>
                <a:latin typeface="Verdana" pitchFamily="34" charset="0"/>
              </a:rPr>
              <a:t>LOGO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-11113" y="-12700"/>
            <a:ext cx="9175751" cy="6870700"/>
            <a:chOff x="-7" y="-8"/>
            <a:chExt cx="5780" cy="4328"/>
          </a:xfrm>
        </p:grpSpPr>
        <p:sp>
          <p:nvSpPr>
            <p:cNvPr id="7" name="AutoShape 36"/>
            <p:cNvSpPr>
              <a:spLocks noChangeArrowheads="1"/>
            </p:cNvSpPr>
            <p:nvPr/>
          </p:nvSpPr>
          <p:spPr bwMode="gray">
            <a:xfrm>
              <a:off x="17" y="16"/>
              <a:ext cx="5729" cy="4285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7"/>
            <p:cNvSpPr>
              <a:spLocks/>
            </p:cNvSpPr>
            <p:nvPr/>
          </p:nvSpPr>
          <p:spPr bwMode="gray">
            <a:xfrm>
              <a:off x="-3" y="-8"/>
              <a:ext cx="295" cy="289"/>
            </a:xfrm>
            <a:custGeom>
              <a:avLst/>
              <a:gdLst>
                <a:gd name="T0" fmla="*/ 1 w 403"/>
                <a:gd name="T1" fmla="*/ 211 h 395"/>
                <a:gd name="T2" fmla="*/ 40 w 403"/>
                <a:gd name="T3" fmla="*/ 116 h 395"/>
                <a:gd name="T4" fmla="*/ 124 w 403"/>
                <a:gd name="T5" fmla="*/ 27 h 395"/>
                <a:gd name="T6" fmla="*/ 216 w 403"/>
                <a:gd name="T7" fmla="*/ 0 h 395"/>
                <a:gd name="T8" fmla="*/ 0 w 403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395">
                  <a:moveTo>
                    <a:pt x="3" y="395"/>
                  </a:moveTo>
                  <a:lnTo>
                    <a:pt x="74" y="216"/>
                  </a:lnTo>
                  <a:lnTo>
                    <a:pt x="231" y="50"/>
                  </a:lnTo>
                  <a:lnTo>
                    <a:pt x="403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8"/>
            <p:cNvSpPr>
              <a:spLocks/>
            </p:cNvSpPr>
            <p:nvPr/>
          </p:nvSpPr>
          <p:spPr bwMode="gray">
            <a:xfrm>
              <a:off x="-7" y="3982"/>
              <a:ext cx="287" cy="338"/>
            </a:xfrm>
            <a:custGeom>
              <a:avLst/>
              <a:gdLst>
                <a:gd name="T0" fmla="*/ 211 w 391"/>
                <a:gd name="T1" fmla="*/ 242 h 473"/>
                <a:gd name="T2" fmla="*/ 81 w 391"/>
                <a:gd name="T3" fmla="*/ 180 h 473"/>
                <a:gd name="T4" fmla="*/ 23 w 391"/>
                <a:gd name="T5" fmla="*/ 103 h 473"/>
                <a:gd name="T6" fmla="*/ 0 w 391"/>
                <a:gd name="T7" fmla="*/ 0 h 473"/>
                <a:gd name="T8" fmla="*/ 1 w 391"/>
                <a:gd name="T9" fmla="*/ 24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1" h="473">
                  <a:moveTo>
                    <a:pt x="391" y="473"/>
                  </a:moveTo>
                  <a:lnTo>
                    <a:pt x="151" y="353"/>
                  </a:lnTo>
                  <a:lnTo>
                    <a:pt x="42" y="201"/>
                  </a:lnTo>
                  <a:lnTo>
                    <a:pt x="0" y="0"/>
                  </a:lnTo>
                  <a:lnTo>
                    <a:pt x="1" y="47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9"/>
            <p:cNvSpPr>
              <a:spLocks/>
            </p:cNvSpPr>
            <p:nvPr/>
          </p:nvSpPr>
          <p:spPr bwMode="gray">
            <a:xfrm>
              <a:off x="5499" y="4026"/>
              <a:ext cx="274" cy="287"/>
            </a:xfrm>
            <a:custGeom>
              <a:avLst/>
              <a:gdLst>
                <a:gd name="T0" fmla="*/ 319 w 232"/>
                <a:gd name="T1" fmla="*/ 0 h 290"/>
                <a:gd name="T2" fmla="*/ 229 w 232"/>
                <a:gd name="T3" fmla="*/ 142 h 290"/>
                <a:gd name="T4" fmla="*/ 137 w 232"/>
                <a:gd name="T5" fmla="*/ 247 h 290"/>
                <a:gd name="T6" fmla="*/ 0 w 232"/>
                <a:gd name="T7" fmla="*/ 284 h 290"/>
                <a:gd name="T8" fmla="*/ 324 w 232"/>
                <a:gd name="T9" fmla="*/ 281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gray">
            <a:xfrm>
              <a:off x="5467" y="0"/>
              <a:ext cx="302" cy="288"/>
            </a:xfrm>
            <a:custGeom>
              <a:avLst/>
              <a:gdLst>
                <a:gd name="T0" fmla="*/ 0 w 403"/>
                <a:gd name="T1" fmla="*/ 0 h 403"/>
                <a:gd name="T2" fmla="*/ 124 w 403"/>
                <a:gd name="T3" fmla="*/ 49 h 403"/>
                <a:gd name="T4" fmla="*/ 199 w 403"/>
                <a:gd name="T5" fmla="*/ 118 h 403"/>
                <a:gd name="T6" fmla="*/ 226 w 403"/>
                <a:gd name="T7" fmla="*/ 206 h 403"/>
                <a:gd name="T8" fmla="*/ 226 w 403"/>
                <a:gd name="T9" fmla="*/ 0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403">
                  <a:moveTo>
                    <a:pt x="0" y="0"/>
                  </a:moveTo>
                  <a:lnTo>
                    <a:pt x="221" y="96"/>
                  </a:lnTo>
                  <a:lnTo>
                    <a:pt x="353" y="231"/>
                  </a:lnTo>
                  <a:lnTo>
                    <a:pt x="403" y="403"/>
                  </a:lnTo>
                  <a:lnTo>
                    <a:pt x="403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0" y="2720975"/>
            <a:ext cx="9144000" cy="817563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990600" y="2176463"/>
            <a:ext cx="7086600" cy="4365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9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A0B7D-BA18-46F1-9727-FBBCEF300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2FE0-8804-47A6-9EDC-B16B1F35B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27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51C64-8F22-4997-89D6-2461D29AA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8364F-DE0D-4EDB-AEAA-EC653E8E4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70767-275F-49F1-8AF7-D6E0F6AC7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A40F6-C62D-4060-BC98-B41F866E6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6079-D564-4A3F-81F5-FD28F4DD5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67DE-DB2D-4AE3-AC71-1681A50ED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2AE12-5E5B-46A4-8B62-439E16921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C5409-AC70-4901-8954-95D062802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20785-34EC-4572-95C2-59EA4F701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5" descr="29641"/>
          <p:cNvSpPr>
            <a:spLocks/>
          </p:cNvSpPr>
          <p:nvPr/>
        </p:nvSpPr>
        <p:spPr bwMode="gray">
          <a:xfrm>
            <a:off x="36513" y="80963"/>
            <a:ext cx="9077325" cy="1595437"/>
          </a:xfrm>
          <a:custGeom>
            <a:avLst/>
            <a:gdLst>
              <a:gd name="T0" fmla="*/ 0 w 5718"/>
              <a:gd name="T1" fmla="*/ 1905237528 h 1005"/>
              <a:gd name="T2" fmla="*/ 1451610000 w 5718"/>
              <a:gd name="T3" fmla="*/ 1411287058 h 1005"/>
              <a:gd name="T4" fmla="*/ 2147483647 w 5718"/>
              <a:gd name="T5" fmla="*/ 982860629 h 1005"/>
              <a:gd name="T6" fmla="*/ 2147483647 w 5718"/>
              <a:gd name="T7" fmla="*/ 791328815 h 1005"/>
              <a:gd name="T8" fmla="*/ 2147483647 w 5718"/>
              <a:gd name="T9" fmla="*/ 821570680 h 1005"/>
              <a:gd name="T10" fmla="*/ 2147483647 w 5718"/>
              <a:gd name="T11" fmla="*/ 1093747470 h 1005"/>
              <a:gd name="T12" fmla="*/ 2147483647 w 5718"/>
              <a:gd name="T13" fmla="*/ 1683463847 h 1005"/>
              <a:gd name="T14" fmla="*/ 2147483647 w 5718"/>
              <a:gd name="T15" fmla="*/ 2147483647 h 1005"/>
              <a:gd name="T16" fmla="*/ 2147483647 w 5718"/>
              <a:gd name="T17" fmla="*/ 47882160 h 1005"/>
              <a:gd name="T18" fmla="*/ 22682200 w 5718"/>
              <a:gd name="T19" fmla="*/ 0 h 1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18" h="1005">
                <a:moveTo>
                  <a:pt x="0" y="756"/>
                </a:moveTo>
                <a:cubicBezTo>
                  <a:pt x="96" y="724"/>
                  <a:pt x="297" y="635"/>
                  <a:pt x="576" y="560"/>
                </a:cubicBezTo>
                <a:cubicBezTo>
                  <a:pt x="855" y="485"/>
                  <a:pt x="1037" y="442"/>
                  <a:pt x="1403" y="390"/>
                </a:cubicBezTo>
                <a:cubicBezTo>
                  <a:pt x="1769" y="337"/>
                  <a:pt x="2154" y="320"/>
                  <a:pt x="2452" y="314"/>
                </a:cubicBezTo>
                <a:lnTo>
                  <a:pt x="3102" y="326"/>
                </a:lnTo>
                <a:cubicBezTo>
                  <a:pt x="3367" y="346"/>
                  <a:pt x="3736" y="377"/>
                  <a:pt x="4043" y="434"/>
                </a:cubicBezTo>
                <a:cubicBezTo>
                  <a:pt x="4350" y="490"/>
                  <a:pt x="4669" y="578"/>
                  <a:pt x="4944" y="668"/>
                </a:cubicBezTo>
                <a:cubicBezTo>
                  <a:pt x="5219" y="757"/>
                  <a:pt x="5679" y="1005"/>
                  <a:pt x="5691" y="971"/>
                </a:cubicBezTo>
                <a:cubicBezTo>
                  <a:pt x="5695" y="964"/>
                  <a:pt x="5718" y="25"/>
                  <a:pt x="5718" y="19"/>
                </a:cubicBezTo>
                <a:cubicBezTo>
                  <a:pt x="5718" y="7"/>
                  <a:pt x="1198" y="4"/>
                  <a:pt x="9" y="0"/>
                </a:cubicBezTo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84888" y="6450013"/>
            <a:ext cx="28971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1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454775"/>
            <a:ext cx="9271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ctr" defTabSz="957263">
              <a:defRPr sz="1300" b="1">
                <a:latin typeface="+mn-lt"/>
              </a:defRPr>
            </a:lvl1pPr>
          </a:lstStyle>
          <a:p>
            <a:pPr>
              <a:defRPr/>
            </a:pPr>
            <a:fld id="{96579180-EE62-4CDA-A93B-EFFC93EBC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542925" y="53975"/>
            <a:ext cx="739298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1031" name="Group 16"/>
          <p:cNvGrpSpPr>
            <a:grpSpLocks/>
          </p:cNvGrpSpPr>
          <p:nvPr/>
        </p:nvGrpSpPr>
        <p:grpSpPr bwMode="auto">
          <a:xfrm>
            <a:off x="-1588" y="0"/>
            <a:ext cx="9145588" cy="6858000"/>
            <a:chOff x="-1" y="0"/>
            <a:chExt cx="8065" cy="6048"/>
          </a:xfrm>
        </p:grpSpPr>
        <p:sp>
          <p:nvSpPr>
            <p:cNvPr id="1033" name="Freeform 17"/>
            <p:cNvSpPr>
              <a:spLocks/>
            </p:cNvSpPr>
            <p:nvPr/>
          </p:nvSpPr>
          <p:spPr bwMode="gray">
            <a:xfrm>
              <a:off x="-1" y="5629"/>
              <a:ext cx="389" cy="417"/>
            </a:xfrm>
            <a:custGeom>
              <a:avLst/>
              <a:gdLst>
                <a:gd name="T0" fmla="*/ 314 w 389"/>
                <a:gd name="T1" fmla="*/ 416 h 417"/>
                <a:gd name="T2" fmla="*/ 389 w 389"/>
                <a:gd name="T3" fmla="*/ 417 h 417"/>
                <a:gd name="T4" fmla="*/ 158 w 389"/>
                <a:gd name="T5" fmla="*/ 297 h 417"/>
                <a:gd name="T6" fmla="*/ 39 w 389"/>
                <a:gd name="T7" fmla="*/ 179 h 417"/>
                <a:gd name="T8" fmla="*/ 0 w 389"/>
                <a:gd name="T9" fmla="*/ 0 h 417"/>
                <a:gd name="T10" fmla="*/ 1 w 389"/>
                <a:gd name="T11" fmla="*/ 417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9" h="417">
                  <a:moveTo>
                    <a:pt x="314" y="416"/>
                  </a:moveTo>
                  <a:lnTo>
                    <a:pt x="389" y="417"/>
                  </a:lnTo>
                  <a:lnTo>
                    <a:pt x="158" y="297"/>
                  </a:lnTo>
                  <a:lnTo>
                    <a:pt x="39" y="179"/>
                  </a:lnTo>
                  <a:lnTo>
                    <a:pt x="0" y="0"/>
                  </a:lnTo>
                  <a:lnTo>
                    <a:pt x="1" y="417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gray">
            <a:xfrm>
              <a:off x="7701" y="5645"/>
              <a:ext cx="363" cy="403"/>
            </a:xfrm>
            <a:custGeom>
              <a:avLst/>
              <a:gdLst>
                <a:gd name="T0" fmla="*/ 560 w 232"/>
                <a:gd name="T1" fmla="*/ 0 h 290"/>
                <a:gd name="T2" fmla="*/ 402 w 232"/>
                <a:gd name="T3" fmla="*/ 278 h 290"/>
                <a:gd name="T4" fmla="*/ 239 w 232"/>
                <a:gd name="T5" fmla="*/ 489 h 290"/>
                <a:gd name="T6" fmla="*/ 0 w 232"/>
                <a:gd name="T7" fmla="*/ 560 h 290"/>
                <a:gd name="T8" fmla="*/ 568 w 232"/>
                <a:gd name="T9" fmla="*/ 554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AutoShape 19"/>
            <p:cNvSpPr>
              <a:spLocks noChangeArrowheads="1"/>
            </p:cNvSpPr>
            <p:nvPr/>
          </p:nvSpPr>
          <p:spPr bwMode="gray">
            <a:xfrm>
              <a:off x="25" y="42"/>
              <a:ext cx="8012" cy="5985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20"/>
            <p:cNvSpPr>
              <a:spLocks/>
            </p:cNvSpPr>
            <p:nvPr/>
          </p:nvSpPr>
          <p:spPr bwMode="gray">
            <a:xfrm>
              <a:off x="-1" y="13"/>
              <a:ext cx="405" cy="441"/>
            </a:xfrm>
            <a:custGeom>
              <a:avLst/>
              <a:gdLst>
                <a:gd name="T0" fmla="*/ 2 w 405"/>
                <a:gd name="T1" fmla="*/ 441 h 441"/>
                <a:gd name="T2" fmla="*/ 107 w 405"/>
                <a:gd name="T3" fmla="*/ 175 h 441"/>
                <a:gd name="T4" fmla="*/ 387 w 405"/>
                <a:gd name="T5" fmla="*/ 0 h 441"/>
                <a:gd name="T6" fmla="*/ 1 w 405"/>
                <a:gd name="T7" fmla="*/ 0 h 4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5" h="441">
                  <a:moveTo>
                    <a:pt x="2" y="441"/>
                  </a:moveTo>
                  <a:cubicBezTo>
                    <a:pt x="19" y="397"/>
                    <a:pt x="0" y="345"/>
                    <a:pt x="107" y="175"/>
                  </a:cubicBezTo>
                  <a:cubicBezTo>
                    <a:pt x="214" y="6"/>
                    <a:pt x="405" y="16"/>
                    <a:pt x="387" y="0"/>
                  </a:cubicBezTo>
                  <a:lnTo>
                    <a:pt x="1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21"/>
            <p:cNvSpPr>
              <a:spLocks/>
            </p:cNvSpPr>
            <p:nvPr/>
          </p:nvSpPr>
          <p:spPr bwMode="gray">
            <a:xfrm>
              <a:off x="7588" y="0"/>
              <a:ext cx="470" cy="483"/>
            </a:xfrm>
            <a:custGeom>
              <a:avLst/>
              <a:gdLst>
                <a:gd name="T0" fmla="*/ 0 w 470"/>
                <a:gd name="T1" fmla="*/ 4 h 483"/>
                <a:gd name="T2" fmla="*/ 342 w 470"/>
                <a:gd name="T3" fmla="*/ 150 h 483"/>
                <a:gd name="T4" fmla="*/ 470 w 470"/>
                <a:gd name="T5" fmla="*/ 461 h 483"/>
                <a:gd name="T6" fmla="*/ 470 w 470"/>
                <a:gd name="T7" fmla="*/ 0 h 4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0" h="483">
                  <a:moveTo>
                    <a:pt x="0" y="4"/>
                  </a:moveTo>
                  <a:cubicBezTo>
                    <a:pt x="57" y="28"/>
                    <a:pt x="264" y="74"/>
                    <a:pt x="342" y="150"/>
                  </a:cubicBezTo>
                  <a:cubicBezTo>
                    <a:pt x="450" y="275"/>
                    <a:pt x="452" y="483"/>
                    <a:pt x="470" y="461"/>
                  </a:cubicBezTo>
                  <a:lnTo>
                    <a:pt x="47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2" name="Line 22"/>
          <p:cNvSpPr>
            <a:spLocks noChangeShapeType="1"/>
          </p:cNvSpPr>
          <p:nvPr/>
        </p:nvSpPr>
        <p:spPr bwMode="gray">
          <a:xfrm>
            <a:off x="323850" y="6500813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100">
          <a:solidFill>
            <a:schemeClr val="tx1"/>
          </a:solidFill>
          <a:latin typeface="+mj-lt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+mj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j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WordArt 7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162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ỌC ÁI MỘ A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4495800" y="1600200"/>
            <a:ext cx="42005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- LỚP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609600" y="3352800"/>
            <a:ext cx="4038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ÔN VỀ TỪ CHỈ SỰ VẬT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SO SÁNH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1066800" y="5715000"/>
            <a:ext cx="71247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NGUYỄN THỊ THƯỜNG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6372" name="WordArt 4"/>
          <p:cNvSpPr>
            <a:spLocks noChangeArrowheads="1" noChangeShapeType="1" noTextEdit="1"/>
          </p:cNvSpPr>
          <p:nvPr/>
        </p:nvSpPr>
        <p:spPr bwMode="auto">
          <a:xfrm>
            <a:off x="228600" y="1295400"/>
            <a:ext cx="1981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CHƠI:</a:t>
            </a:r>
            <a:endParaRPr lang="en-US" sz="5400" b="1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6373" name="WordArt 5"/>
          <p:cNvSpPr>
            <a:spLocks noChangeArrowheads="1" noChangeShapeType="1" noTextEdit="1"/>
          </p:cNvSpPr>
          <p:nvPr/>
        </p:nvSpPr>
        <p:spPr bwMode="auto">
          <a:xfrm>
            <a:off x="2209800" y="1828800"/>
            <a:ext cx="4524375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nhanh hơn</a:t>
            </a:r>
            <a:endParaRPr lang="en-US" sz="3600" b="1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762000" y="30480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   </a:t>
            </a: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Hai bàn tay em</a:t>
            </a:r>
            <a:r>
              <a:rPr lang="en-US"/>
              <a:t>       </a:t>
            </a:r>
          </a:p>
        </p:txBody>
      </p:sp>
      <p:sp>
        <p:nvSpPr>
          <p:cNvPr id="186380" name="Rectangle 12"/>
          <p:cNvSpPr>
            <a:spLocks noChangeArrowheads="1"/>
          </p:cNvSpPr>
          <p:nvPr/>
        </p:nvSpPr>
        <p:spPr bwMode="auto">
          <a:xfrm>
            <a:off x="5410200" y="3048000"/>
            <a:ext cx="2109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vành tai nhỏ</a:t>
            </a:r>
            <a:r>
              <a:rPr lang="en-US"/>
              <a:t> </a:t>
            </a:r>
          </a:p>
        </p:txBody>
      </p:sp>
      <p:sp>
        <p:nvSpPr>
          <p:cNvPr id="186381" name="Rectangle 13"/>
          <p:cNvSpPr>
            <a:spLocks noChangeArrowheads="1"/>
          </p:cNvSpPr>
          <p:nvPr/>
        </p:nvSpPr>
        <p:spPr bwMode="auto">
          <a:xfrm>
            <a:off x="838200" y="374015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Cánh diều</a:t>
            </a:r>
            <a:r>
              <a:rPr lang="en-US"/>
              <a:t>              </a:t>
            </a:r>
          </a:p>
        </p:txBody>
      </p:sp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5430838" y="3741738"/>
            <a:ext cx="3027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tấm thảm khổng lồ</a:t>
            </a:r>
            <a:r>
              <a:rPr lang="en-US"/>
              <a:t> </a:t>
            </a:r>
          </a:p>
        </p:txBody>
      </p: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838200" y="4503738"/>
            <a:ext cx="1447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Dấu hỏi</a:t>
            </a:r>
            <a:r>
              <a:rPr lang="en-US"/>
              <a:t> </a:t>
            </a:r>
          </a:p>
        </p:txBody>
      </p:sp>
      <p:sp>
        <p:nvSpPr>
          <p:cNvPr id="186384" name="Rectangle 16"/>
          <p:cNvSpPr>
            <a:spLocks noChangeArrowheads="1"/>
          </p:cNvSpPr>
          <p:nvPr/>
        </p:nvSpPr>
        <p:spPr bwMode="auto">
          <a:xfrm>
            <a:off x="5334000" y="4427538"/>
            <a:ext cx="22685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hoa đầu cành</a:t>
            </a:r>
            <a:r>
              <a:rPr lang="en-US"/>
              <a:t> </a:t>
            </a:r>
          </a:p>
        </p:txBody>
      </p:sp>
      <p:sp>
        <p:nvSpPr>
          <p:cNvPr id="186385" name="Rectangle 17"/>
          <p:cNvSpPr>
            <a:spLocks noChangeArrowheads="1"/>
          </p:cNvSpPr>
          <p:nvPr/>
        </p:nvSpPr>
        <p:spPr bwMode="auto">
          <a:xfrm>
            <a:off x="685800" y="5189538"/>
            <a:ext cx="2630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Mặt biển</a:t>
            </a:r>
            <a:r>
              <a:rPr lang="en-US"/>
              <a:t>                 </a:t>
            </a:r>
          </a:p>
        </p:txBody>
      </p:sp>
      <p:sp>
        <p:nvSpPr>
          <p:cNvPr id="186386" name="Rectangle 18"/>
          <p:cNvSpPr>
            <a:spLocks noChangeArrowheads="1"/>
          </p:cNvSpPr>
          <p:nvPr/>
        </p:nvSpPr>
        <p:spPr bwMode="auto">
          <a:xfrm>
            <a:off x="5334000" y="5189538"/>
            <a:ext cx="2306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búp trên cành</a:t>
            </a:r>
            <a:r>
              <a:rPr lang="en-US"/>
              <a:t> </a:t>
            </a:r>
          </a:p>
        </p:txBody>
      </p:sp>
      <p:sp>
        <p:nvSpPr>
          <p:cNvPr id="186387" name="Rectangle 19"/>
          <p:cNvSpPr>
            <a:spLocks noChangeArrowheads="1"/>
          </p:cNvSpPr>
          <p:nvPr/>
        </p:nvSpPr>
        <p:spPr bwMode="auto">
          <a:xfrm>
            <a:off x="609600" y="5875338"/>
            <a:ext cx="130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Trẻ em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186388" name="Rectangle 20"/>
          <p:cNvSpPr>
            <a:spLocks noChangeArrowheads="1"/>
          </p:cNvSpPr>
          <p:nvPr/>
        </p:nvSpPr>
        <p:spPr bwMode="auto">
          <a:xfrm>
            <a:off x="5257800" y="5875338"/>
            <a:ext cx="1093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dấu á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186389" name="Line 21"/>
          <p:cNvSpPr>
            <a:spLocks noChangeShapeType="1"/>
          </p:cNvSpPr>
          <p:nvPr/>
        </p:nvSpPr>
        <p:spPr bwMode="auto">
          <a:xfrm>
            <a:off x="3505200" y="3352800"/>
            <a:ext cx="1828800" cy="13716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90" name="Rectangle 22"/>
          <p:cNvSpPr>
            <a:spLocks noChangeArrowheads="1"/>
          </p:cNvSpPr>
          <p:nvPr/>
        </p:nvSpPr>
        <p:spPr bwMode="auto">
          <a:xfrm>
            <a:off x="1219200" y="2438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>
                <a:solidFill>
                  <a:srgbClr val="006600"/>
                </a:solidFill>
                <a:latin typeface="Times New Roman" pitchFamily="18" charset="0"/>
              </a:rPr>
              <a:t>Nối những sự vật được so sánh với nhau.</a:t>
            </a:r>
          </a:p>
        </p:txBody>
      </p:sp>
      <p:sp>
        <p:nvSpPr>
          <p:cNvPr id="186392" name="Line 24"/>
          <p:cNvSpPr>
            <a:spLocks noChangeShapeType="1"/>
          </p:cNvSpPr>
          <p:nvPr/>
        </p:nvSpPr>
        <p:spPr bwMode="auto">
          <a:xfrm flipV="1">
            <a:off x="2057400" y="3962400"/>
            <a:ext cx="3276600" cy="15240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93" name="Line 25"/>
          <p:cNvSpPr>
            <a:spLocks noChangeShapeType="1"/>
          </p:cNvSpPr>
          <p:nvPr/>
        </p:nvSpPr>
        <p:spPr bwMode="auto">
          <a:xfrm flipV="1">
            <a:off x="2286000" y="3429000"/>
            <a:ext cx="3124200" cy="13716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94" name="Line 26"/>
          <p:cNvSpPr>
            <a:spLocks noChangeShapeType="1"/>
          </p:cNvSpPr>
          <p:nvPr/>
        </p:nvSpPr>
        <p:spPr bwMode="auto">
          <a:xfrm flipV="1">
            <a:off x="1981200" y="5410200"/>
            <a:ext cx="3276600" cy="7620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95" name="Line 27"/>
          <p:cNvSpPr>
            <a:spLocks noChangeShapeType="1"/>
          </p:cNvSpPr>
          <p:nvPr/>
        </p:nvSpPr>
        <p:spPr bwMode="auto">
          <a:xfrm>
            <a:off x="2590800" y="4038600"/>
            <a:ext cx="2819400" cy="21336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Text Box 28"/>
          <p:cNvSpPr txBox="1">
            <a:spLocks noChangeArrowheads="1"/>
          </p:cNvSpPr>
          <p:nvPr/>
        </p:nvSpPr>
        <p:spPr bwMode="auto">
          <a:xfrm>
            <a:off x="3276600" y="381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Luyện từ và câu</a:t>
            </a:r>
          </a:p>
        </p:txBody>
      </p:sp>
      <p:sp>
        <p:nvSpPr>
          <p:cNvPr id="186397" name="Rectangle 29"/>
          <p:cNvSpPr>
            <a:spLocks noChangeArrowheads="1"/>
          </p:cNvSpPr>
          <p:nvPr/>
        </p:nvSpPr>
        <p:spPr bwMode="auto">
          <a:xfrm>
            <a:off x="2286000" y="838200"/>
            <a:ext cx="452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về từ chỉ sự vật- So sánh.</a:t>
            </a:r>
          </a:p>
        </p:txBody>
      </p:sp>
      <p:sp>
        <p:nvSpPr>
          <p:cNvPr id="12311" name="Round Same Side Corner Rectangle 43"/>
          <p:cNvSpPr>
            <a:spLocks noChangeArrowheads="1"/>
          </p:cNvSpPr>
          <p:nvPr/>
        </p:nvSpPr>
        <p:spPr bwMode="auto">
          <a:xfrm>
            <a:off x="0" y="-152400"/>
            <a:ext cx="9144000" cy="609600"/>
          </a:xfrm>
          <a:custGeom>
            <a:avLst/>
            <a:gdLst>
              <a:gd name="T0" fmla="*/ 9144000 w 9144000"/>
              <a:gd name="T1" fmla="*/ 221673 h 838200"/>
              <a:gd name="T2" fmla="*/ 4572000 w 9144000"/>
              <a:gd name="T3" fmla="*/ 443345 h 838200"/>
              <a:gd name="T4" fmla="*/ 0 w 9144000"/>
              <a:gd name="T5" fmla="*/ 221673 h 838200"/>
              <a:gd name="T6" fmla="*/ 4572000 w 9144000"/>
              <a:gd name="T7" fmla="*/ 0 h 838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0918 w 9144000"/>
              <a:gd name="T13" fmla="*/ 40919 h 838200"/>
              <a:gd name="T14" fmla="*/ 9103082 w 9144000"/>
              <a:gd name="T15" fmla="*/ 83820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838200">
                <a:moveTo>
                  <a:pt x="139703" y="0"/>
                </a:moveTo>
                <a:lnTo>
                  <a:pt x="9004297" y="0"/>
                </a:lnTo>
                <a:lnTo>
                  <a:pt x="9004296" y="0"/>
                </a:lnTo>
                <a:cubicBezTo>
                  <a:pt x="9081452" y="0"/>
                  <a:pt x="9144000" y="62547"/>
                  <a:pt x="9144000" y="139703"/>
                </a:cubicBezTo>
                <a:lnTo>
                  <a:pt x="9144000" y="838200"/>
                </a:lnTo>
                <a:lnTo>
                  <a:pt x="0" y="838200"/>
                </a:lnTo>
                <a:lnTo>
                  <a:pt x="0" y="139703"/>
                </a:lnTo>
                <a:cubicBezTo>
                  <a:pt x="0" y="62547"/>
                  <a:pt x="62547" y="0"/>
                  <a:pt x="139702" y="0"/>
                </a:cubicBezTo>
                <a:lnTo>
                  <a:pt x="139703" y="0"/>
                </a:lnTo>
                <a:close/>
              </a:path>
            </a:pathLst>
          </a:cu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8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8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8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8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8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8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6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8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6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7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6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8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8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87"/>
                  </p:tgtEl>
                </p:cond>
              </p:nextCondLst>
            </p:seq>
          </p:childTnLst>
        </p:cTn>
      </p:par>
    </p:tnLst>
    <p:bldLst>
      <p:bldP spid="186372" grpId="0" animBg="1"/>
      <p:bldP spid="186373" grpId="0" animBg="1"/>
      <p:bldP spid="186378" grpId="0"/>
      <p:bldP spid="186380" grpId="0"/>
      <p:bldP spid="186381" grpId="0"/>
      <p:bldP spid="186382" grpId="0"/>
      <p:bldP spid="186383" grpId="0"/>
      <p:bldP spid="186384" grpId="0"/>
      <p:bldP spid="186385" grpId="0"/>
      <p:bldP spid="186386" grpId="0"/>
      <p:bldP spid="186387" grpId="0"/>
      <p:bldP spid="186388" grpId="0"/>
      <p:bldP spid="186389" grpId="0" animBg="1"/>
      <p:bldP spid="186390" grpId="0"/>
      <p:bldP spid="186392" grpId="0" animBg="1"/>
      <p:bldP spid="186393" grpId="0" animBg="1"/>
      <p:bldP spid="186394" grpId="0" animBg="1"/>
      <p:bldP spid="186395" grpId="0" animBg="1"/>
      <p:bldP spid="1863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3315" name="Text Box 26"/>
          <p:cNvSpPr txBox="1">
            <a:spLocks noChangeArrowheads="1"/>
          </p:cNvSpPr>
          <p:nvPr/>
        </p:nvSpPr>
        <p:spPr bwMode="auto">
          <a:xfrm>
            <a:off x="3276600" y="5334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Luyện từ và câu</a:t>
            </a:r>
          </a:p>
        </p:txBody>
      </p:sp>
      <p:sp>
        <p:nvSpPr>
          <p:cNvPr id="188443" name="Rectangle 27"/>
          <p:cNvSpPr>
            <a:spLocks noChangeArrowheads="1"/>
          </p:cNvSpPr>
          <p:nvPr/>
        </p:nvSpPr>
        <p:spPr bwMode="auto">
          <a:xfrm>
            <a:off x="2286000" y="1066800"/>
            <a:ext cx="452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về từ chỉ sự vật- So sánh.</a:t>
            </a:r>
          </a:p>
        </p:txBody>
      </p:sp>
      <p:sp>
        <p:nvSpPr>
          <p:cNvPr id="13317" name="Round Same Side Corner Rectangle 4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9144000 w 9144000"/>
              <a:gd name="T1" fmla="*/ 221673 h 838200"/>
              <a:gd name="T2" fmla="*/ 4572000 w 9144000"/>
              <a:gd name="T3" fmla="*/ 443345 h 838200"/>
              <a:gd name="T4" fmla="*/ 0 w 9144000"/>
              <a:gd name="T5" fmla="*/ 221673 h 838200"/>
              <a:gd name="T6" fmla="*/ 4572000 w 9144000"/>
              <a:gd name="T7" fmla="*/ 0 h 838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0918 w 9144000"/>
              <a:gd name="T13" fmla="*/ 40919 h 838200"/>
              <a:gd name="T14" fmla="*/ 9103082 w 9144000"/>
              <a:gd name="T15" fmla="*/ 83820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838200">
                <a:moveTo>
                  <a:pt x="139703" y="0"/>
                </a:moveTo>
                <a:lnTo>
                  <a:pt x="9004297" y="0"/>
                </a:lnTo>
                <a:lnTo>
                  <a:pt x="9004296" y="0"/>
                </a:lnTo>
                <a:cubicBezTo>
                  <a:pt x="9081452" y="0"/>
                  <a:pt x="9144000" y="62547"/>
                  <a:pt x="9144000" y="139703"/>
                </a:cubicBezTo>
                <a:lnTo>
                  <a:pt x="9144000" y="838200"/>
                </a:lnTo>
                <a:lnTo>
                  <a:pt x="0" y="838200"/>
                </a:lnTo>
                <a:lnTo>
                  <a:pt x="0" y="139703"/>
                </a:lnTo>
                <a:cubicBezTo>
                  <a:pt x="0" y="62547"/>
                  <a:pt x="62547" y="0"/>
                  <a:pt x="139702" y="0"/>
                </a:cubicBezTo>
                <a:lnTo>
                  <a:pt x="139703" y="0"/>
                </a:lnTo>
                <a:close/>
              </a:path>
            </a:pathLst>
          </a:cu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14339" name="Picture 4" descr="bar01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-76200" y="0"/>
            <a:ext cx="91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bar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8382000" y="76200"/>
            <a:ext cx="91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bar0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76200" y="-152400"/>
            <a:ext cx="906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bar01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304800" y="60960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Rose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114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 descr="Rose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419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 descr="Rose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5105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9" name="WordArt 11"/>
          <p:cNvSpPr>
            <a:spLocks noChangeArrowheads="1" noChangeShapeType="1" noTextEdit="1"/>
          </p:cNvSpPr>
          <p:nvPr/>
        </p:nvSpPr>
        <p:spPr bwMode="auto">
          <a:xfrm>
            <a:off x="762000" y="685800"/>
            <a:ext cx="7848600" cy="4343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CÁC EM !</a:t>
            </a:r>
          </a:p>
        </p:txBody>
      </p:sp>
      <p:pic>
        <p:nvPicPr>
          <p:cNvPr id="14347" name="Picture 13" descr="blumen-pflanzen08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25146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276600" y="381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Luyện từ và câu</a:t>
            </a:r>
          </a:p>
        </p:txBody>
      </p:sp>
      <p:graphicFrame>
        <p:nvGraphicFramePr>
          <p:cNvPr id="4100" name="Object 34"/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p:oleObj spid="_x0000_s4100" name="Equation" r:id="rId3" imgW="139639" imgH="393529" progId="Equation.3">
              <p:embed/>
            </p:oleObj>
          </a:graphicData>
        </a:graphic>
      </p:graphicFrame>
      <p:sp>
        <p:nvSpPr>
          <p:cNvPr id="151596" name="Rectangle 44"/>
          <p:cNvSpPr>
            <a:spLocks noChangeArrowheads="1"/>
          </p:cNvSpPr>
          <p:nvPr/>
        </p:nvSpPr>
        <p:spPr bwMode="auto">
          <a:xfrm>
            <a:off x="1676400" y="2971800"/>
            <a:ext cx="48910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</a:rPr>
              <a:t>    Tay em đánh răng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         Răng trắng hoa nhài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Tay em chải tóc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    Tóc ngời ánh mai</a:t>
            </a:r>
          </a:p>
        </p:txBody>
      </p:sp>
      <p:sp>
        <p:nvSpPr>
          <p:cNvPr id="151598" name="Rectangle 46"/>
          <p:cNvSpPr>
            <a:spLocks noChangeArrowheads="1"/>
          </p:cNvSpPr>
          <p:nvPr/>
        </p:nvSpPr>
        <p:spPr bwMode="auto">
          <a:xfrm>
            <a:off x="1981200" y="914400"/>
            <a:ext cx="5141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về từ chỉ sự vật- So sánh.</a:t>
            </a:r>
          </a:p>
        </p:txBody>
      </p:sp>
      <p:sp>
        <p:nvSpPr>
          <p:cNvPr id="151599" name="Rectangle 47"/>
          <p:cNvSpPr>
            <a:spLocks noChangeArrowheads="1"/>
          </p:cNvSpPr>
          <p:nvPr/>
        </p:nvSpPr>
        <p:spPr bwMode="auto">
          <a:xfrm>
            <a:off x="0" y="1600200"/>
            <a:ext cx="171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solidFill>
                  <a:srgbClr val="800000"/>
                </a:solidFill>
                <a:latin typeface="Times New Roman" pitchFamily="18" charset="0"/>
              </a:rPr>
              <a:t>Bài tập 1: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1600" name="Rectangle 48"/>
          <p:cNvSpPr>
            <a:spLocks noChangeArrowheads="1"/>
          </p:cNvSpPr>
          <p:nvPr/>
        </p:nvSpPr>
        <p:spPr bwMode="auto">
          <a:xfrm>
            <a:off x="0" y="2057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b="1">
                <a:latin typeface="Times New Roman" pitchFamily="18" charset="0"/>
              </a:rPr>
              <a:t>Gạch chân dưới các từ ngữ chỉ sự vật trong khổthơ sau:</a:t>
            </a:r>
          </a:p>
        </p:txBody>
      </p:sp>
      <p:sp>
        <p:nvSpPr>
          <p:cNvPr id="151601" name="Line 49"/>
          <p:cNvSpPr>
            <a:spLocks noChangeShapeType="1"/>
          </p:cNvSpPr>
          <p:nvPr/>
        </p:nvSpPr>
        <p:spPr bwMode="auto">
          <a:xfrm>
            <a:off x="3200400" y="2514600"/>
            <a:ext cx="25146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2" name="Line 50"/>
          <p:cNvSpPr>
            <a:spLocks noChangeShapeType="1"/>
          </p:cNvSpPr>
          <p:nvPr/>
        </p:nvSpPr>
        <p:spPr bwMode="auto">
          <a:xfrm>
            <a:off x="2971800" y="3429000"/>
            <a:ext cx="10668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3" name="Line 51"/>
          <p:cNvSpPr>
            <a:spLocks noChangeShapeType="1"/>
          </p:cNvSpPr>
          <p:nvPr/>
        </p:nvSpPr>
        <p:spPr bwMode="auto">
          <a:xfrm>
            <a:off x="4953000" y="3429000"/>
            <a:ext cx="762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4" name="Line 52"/>
          <p:cNvSpPr>
            <a:spLocks noChangeShapeType="1"/>
          </p:cNvSpPr>
          <p:nvPr/>
        </p:nvSpPr>
        <p:spPr bwMode="auto">
          <a:xfrm>
            <a:off x="2895600" y="3810000"/>
            <a:ext cx="762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5" name="Line 53"/>
          <p:cNvSpPr>
            <a:spLocks noChangeShapeType="1"/>
          </p:cNvSpPr>
          <p:nvPr/>
        </p:nvSpPr>
        <p:spPr bwMode="auto">
          <a:xfrm>
            <a:off x="4800600" y="3810000"/>
            <a:ext cx="12954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6" name="Line 54"/>
          <p:cNvSpPr>
            <a:spLocks noChangeShapeType="1"/>
          </p:cNvSpPr>
          <p:nvPr/>
        </p:nvSpPr>
        <p:spPr bwMode="auto">
          <a:xfrm>
            <a:off x="2895600" y="4267200"/>
            <a:ext cx="1143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7" name="Line 55"/>
          <p:cNvSpPr>
            <a:spLocks noChangeShapeType="1"/>
          </p:cNvSpPr>
          <p:nvPr/>
        </p:nvSpPr>
        <p:spPr bwMode="auto">
          <a:xfrm>
            <a:off x="4876800" y="4267200"/>
            <a:ext cx="4572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8" name="Line 56"/>
          <p:cNvSpPr>
            <a:spLocks noChangeShapeType="1"/>
          </p:cNvSpPr>
          <p:nvPr/>
        </p:nvSpPr>
        <p:spPr bwMode="auto">
          <a:xfrm>
            <a:off x="3033713" y="4695825"/>
            <a:ext cx="4572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609" name="Line 57"/>
          <p:cNvSpPr>
            <a:spLocks noChangeShapeType="1"/>
          </p:cNvSpPr>
          <p:nvPr/>
        </p:nvSpPr>
        <p:spPr bwMode="auto">
          <a:xfrm>
            <a:off x="4419600" y="4695825"/>
            <a:ext cx="1143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4" name="Round Same Side Corner Rectangle 43"/>
          <p:cNvSpPr>
            <a:spLocks noChangeArrowheads="1"/>
          </p:cNvSpPr>
          <p:nvPr/>
        </p:nvSpPr>
        <p:spPr bwMode="auto">
          <a:xfrm>
            <a:off x="0" y="-152400"/>
            <a:ext cx="9144000" cy="609600"/>
          </a:xfrm>
          <a:custGeom>
            <a:avLst/>
            <a:gdLst>
              <a:gd name="T0" fmla="*/ 9144000 w 9144000"/>
              <a:gd name="T1" fmla="*/ 221673 h 838200"/>
              <a:gd name="T2" fmla="*/ 4572000 w 9144000"/>
              <a:gd name="T3" fmla="*/ 443345 h 838200"/>
              <a:gd name="T4" fmla="*/ 0 w 9144000"/>
              <a:gd name="T5" fmla="*/ 221673 h 838200"/>
              <a:gd name="T6" fmla="*/ 4572000 w 9144000"/>
              <a:gd name="T7" fmla="*/ 0 h 838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0918 w 9144000"/>
              <a:gd name="T13" fmla="*/ 40919 h 838200"/>
              <a:gd name="T14" fmla="*/ 9103082 w 9144000"/>
              <a:gd name="T15" fmla="*/ 83820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838200">
                <a:moveTo>
                  <a:pt x="139703" y="0"/>
                </a:moveTo>
                <a:lnTo>
                  <a:pt x="9004297" y="0"/>
                </a:lnTo>
                <a:lnTo>
                  <a:pt x="9004296" y="0"/>
                </a:lnTo>
                <a:cubicBezTo>
                  <a:pt x="9081452" y="0"/>
                  <a:pt x="9144000" y="62547"/>
                  <a:pt x="9144000" y="139703"/>
                </a:cubicBezTo>
                <a:lnTo>
                  <a:pt x="9144000" y="838200"/>
                </a:lnTo>
                <a:lnTo>
                  <a:pt x="0" y="838200"/>
                </a:lnTo>
                <a:lnTo>
                  <a:pt x="0" y="139703"/>
                </a:lnTo>
                <a:cubicBezTo>
                  <a:pt x="0" y="62547"/>
                  <a:pt x="62547" y="0"/>
                  <a:pt x="139702" y="0"/>
                </a:cubicBezTo>
                <a:lnTo>
                  <a:pt x="139703" y="0"/>
                </a:lnTo>
                <a:close/>
              </a:path>
            </a:pathLst>
          </a:cu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0"/>
                                        <p:tgtEl>
                                          <p:spTgt spid="15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96" grpId="0"/>
      <p:bldP spid="151598" grpId="0"/>
      <p:bldP spid="151599" grpId="0"/>
      <p:bldP spid="151600" grpId="0"/>
      <p:bldP spid="151601" grpId="0" animBg="1"/>
      <p:bldP spid="151602" grpId="0" animBg="1"/>
      <p:bldP spid="151603" grpId="0" animBg="1"/>
      <p:bldP spid="151604" grpId="0" animBg="1"/>
      <p:bldP spid="151605" grpId="0" animBg="1"/>
      <p:bldP spid="151606" grpId="0" animBg="1"/>
      <p:bldP spid="151607" grpId="0" animBg="1"/>
      <p:bldP spid="151608" grpId="0" animBg="1"/>
      <p:bldP spid="1516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228600" y="1295400"/>
            <a:ext cx="171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solidFill>
                  <a:srgbClr val="800000"/>
                </a:solidFill>
                <a:latin typeface="Times New Roman" pitchFamily="18" charset="0"/>
              </a:rPr>
              <a:t>Bài tập 2: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152400" y="2270125"/>
            <a:ext cx="3657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lphaLcPeriod"/>
            </a:pPr>
            <a:r>
              <a:rPr lang="en-US" sz="2800" b="1">
                <a:latin typeface="Times New Roman" pitchFamily="18" charset="0"/>
              </a:rPr>
              <a:t>Hai bàn tay em</a:t>
            </a:r>
          </a:p>
          <a:p>
            <a:pPr marL="342900" indent="-342900"/>
            <a:r>
              <a:rPr lang="en-US" sz="2800" b="1">
                <a:latin typeface="Times New Roman" pitchFamily="18" charset="0"/>
              </a:rPr>
              <a:t>    Như hoa đầu cành</a:t>
            </a:r>
          </a:p>
          <a:p>
            <a:pPr marL="342900" indent="-342900"/>
            <a:r>
              <a:rPr lang="en-US" sz="2800" b="1">
                <a:latin typeface="Times New Roman" pitchFamily="18" charset="0"/>
              </a:rPr>
              <a:t>                        </a:t>
            </a:r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Huy cận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0" y="4343400"/>
            <a:ext cx="6172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/>
            <a:r>
              <a:rPr lang="en-US" sz="2800" b="1">
                <a:latin typeface="Times New Roman" pitchFamily="18" charset="0"/>
              </a:rPr>
              <a:t> b. Mặt biển sáng trong như</a:t>
            </a:r>
          </a:p>
          <a:p>
            <a:pPr defTabSz="957263"/>
            <a:r>
              <a:rPr lang="en-US" sz="2800" b="1">
                <a:latin typeface="Times New Roman" pitchFamily="18" charset="0"/>
              </a:rPr>
              <a:t> tấm thảm khổng lồ bằng ngọc thạch.</a:t>
            </a:r>
          </a:p>
          <a:p>
            <a:pPr defTabSz="957263"/>
            <a:r>
              <a:rPr lang="en-US" sz="2800" b="1">
                <a:latin typeface="Times New Roman" pitchFamily="18" charset="0"/>
              </a:rPr>
              <a:t>                                       </a:t>
            </a:r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Vũ Tú Nam</a:t>
            </a:r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5029200" y="2347913"/>
            <a:ext cx="39624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/>
            <a:r>
              <a:rPr lang="en-US" sz="2800" b="1"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c.  Cánh diều như dấu á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Ai vừa tung lên trời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     </a:t>
            </a:r>
            <a:r>
              <a:rPr lang="en-US" sz="2800" b="1">
                <a:latin typeface="Times New Roman" pitchFamily="18" charset="0"/>
              </a:rPr>
              <a:t>Lương Vĩnh Phúc</a:t>
            </a: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5334000" y="4219575"/>
            <a:ext cx="38862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/>
            <a:r>
              <a:rPr lang="en-US" sz="2800" b="1">
                <a:latin typeface="Times New Roman" pitchFamily="18" charset="0"/>
              </a:rPr>
              <a:t>  </a:t>
            </a:r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d. Ơ cái dấu hỏi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 Trông ngồ ngộ ghê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  Như vành tai nhỏ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  Hỏi rồi lắng nghe.</a:t>
            </a:r>
          </a:p>
          <a:p>
            <a:pPr defTabSz="957263"/>
            <a:r>
              <a:rPr lang="en-US" sz="2800" b="1">
                <a:solidFill>
                  <a:srgbClr val="800000"/>
                </a:solidFill>
                <a:latin typeface="Times New Roman" pitchFamily="18" charset="0"/>
              </a:rPr>
              <a:t>              </a:t>
            </a:r>
            <a:r>
              <a:rPr lang="en-US" sz="2800" b="1">
                <a:latin typeface="Times New Roman" pitchFamily="18" charset="0"/>
              </a:rPr>
              <a:t>Phạm Như Hà</a:t>
            </a:r>
          </a:p>
        </p:txBody>
      </p:sp>
      <p:sp>
        <p:nvSpPr>
          <p:cNvPr id="180236" name="Line 12"/>
          <p:cNvSpPr>
            <a:spLocks noChangeShapeType="1"/>
          </p:cNvSpPr>
          <p:nvPr/>
        </p:nvSpPr>
        <p:spPr bwMode="auto">
          <a:xfrm>
            <a:off x="609600" y="2695575"/>
            <a:ext cx="2286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37" name="Line 13">
            <a:hlinkClick r:id="rId2" action="ppaction://hlinksldjump"/>
          </p:cNvPr>
          <p:cNvSpPr>
            <a:spLocks noChangeShapeType="1"/>
          </p:cNvSpPr>
          <p:nvPr/>
        </p:nvSpPr>
        <p:spPr bwMode="auto">
          <a:xfrm>
            <a:off x="1447800" y="3124200"/>
            <a:ext cx="19812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38" name="Line 14">
            <a:hlinkClick r:id="rId3" action="ppaction://hlinksldjump"/>
          </p:cNvPr>
          <p:cNvSpPr>
            <a:spLocks noChangeShapeType="1"/>
          </p:cNvSpPr>
          <p:nvPr/>
        </p:nvSpPr>
        <p:spPr bwMode="auto">
          <a:xfrm>
            <a:off x="533400" y="4800600"/>
            <a:ext cx="12954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0" name="Line 16"/>
          <p:cNvSpPr>
            <a:spLocks noChangeShapeType="1"/>
          </p:cNvSpPr>
          <p:nvPr/>
        </p:nvSpPr>
        <p:spPr bwMode="auto">
          <a:xfrm>
            <a:off x="304800" y="5229225"/>
            <a:ext cx="53340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1" name="Line 17">
            <a:hlinkClick r:id="rId4" action="ppaction://hlinksldjump"/>
          </p:cNvPr>
          <p:cNvSpPr>
            <a:spLocks noChangeShapeType="1"/>
          </p:cNvSpPr>
          <p:nvPr/>
        </p:nvSpPr>
        <p:spPr bwMode="auto">
          <a:xfrm>
            <a:off x="5715000" y="2776538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2" name="Line 18"/>
          <p:cNvSpPr>
            <a:spLocks noChangeShapeType="1"/>
          </p:cNvSpPr>
          <p:nvPr/>
        </p:nvSpPr>
        <p:spPr bwMode="auto">
          <a:xfrm>
            <a:off x="8001000" y="2776538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3" name="Line 19"/>
          <p:cNvSpPr>
            <a:spLocks noChangeShapeType="1"/>
          </p:cNvSpPr>
          <p:nvPr/>
        </p:nvSpPr>
        <p:spPr bwMode="auto">
          <a:xfrm flipV="1">
            <a:off x="6934200" y="46482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4" name="Line 20"/>
          <p:cNvSpPr>
            <a:spLocks noChangeShapeType="1"/>
          </p:cNvSpPr>
          <p:nvPr/>
        </p:nvSpPr>
        <p:spPr bwMode="auto">
          <a:xfrm flipV="1">
            <a:off x="6934200" y="54864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246" name="Rectangle 22"/>
          <p:cNvSpPr>
            <a:spLocks noChangeArrowheads="1"/>
          </p:cNvSpPr>
          <p:nvPr/>
        </p:nvSpPr>
        <p:spPr bwMode="auto">
          <a:xfrm>
            <a:off x="1905000" y="1371600"/>
            <a:ext cx="6854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Tìm những sự vật được so sánh với nhau trong các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câu thơ, câu văn dưới đây: </a:t>
            </a:r>
          </a:p>
        </p:txBody>
      </p:sp>
      <p:sp>
        <p:nvSpPr>
          <p:cNvPr id="5137" name="Text Box 23"/>
          <p:cNvSpPr txBox="1">
            <a:spLocks noChangeArrowheads="1"/>
          </p:cNvSpPr>
          <p:nvPr/>
        </p:nvSpPr>
        <p:spPr bwMode="auto">
          <a:xfrm>
            <a:off x="3276600" y="381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Luyện từ và câu</a:t>
            </a:r>
          </a:p>
        </p:txBody>
      </p:sp>
      <p:sp>
        <p:nvSpPr>
          <p:cNvPr id="180248" name="Rectangle 24"/>
          <p:cNvSpPr>
            <a:spLocks noChangeArrowheads="1"/>
          </p:cNvSpPr>
          <p:nvPr/>
        </p:nvSpPr>
        <p:spPr bwMode="auto">
          <a:xfrm>
            <a:off x="2286000" y="838200"/>
            <a:ext cx="452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về từ chỉ sự vật- So sánh.</a:t>
            </a:r>
          </a:p>
        </p:txBody>
      </p:sp>
      <p:sp>
        <p:nvSpPr>
          <p:cNvPr id="5139" name="Round Same Side Corner Rectangle 43"/>
          <p:cNvSpPr>
            <a:spLocks noChangeArrowheads="1"/>
          </p:cNvSpPr>
          <p:nvPr/>
        </p:nvSpPr>
        <p:spPr bwMode="auto">
          <a:xfrm>
            <a:off x="0" y="-152400"/>
            <a:ext cx="9144000" cy="609600"/>
          </a:xfrm>
          <a:custGeom>
            <a:avLst/>
            <a:gdLst>
              <a:gd name="T0" fmla="*/ 9144000 w 9144000"/>
              <a:gd name="T1" fmla="*/ 221673 h 838200"/>
              <a:gd name="T2" fmla="*/ 4572000 w 9144000"/>
              <a:gd name="T3" fmla="*/ 443345 h 838200"/>
              <a:gd name="T4" fmla="*/ 0 w 9144000"/>
              <a:gd name="T5" fmla="*/ 221673 h 838200"/>
              <a:gd name="T6" fmla="*/ 4572000 w 9144000"/>
              <a:gd name="T7" fmla="*/ 0 h 838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0918 w 9144000"/>
              <a:gd name="T13" fmla="*/ 40919 h 838200"/>
              <a:gd name="T14" fmla="*/ 9103082 w 9144000"/>
              <a:gd name="T15" fmla="*/ 83820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838200">
                <a:moveTo>
                  <a:pt x="139703" y="0"/>
                </a:moveTo>
                <a:lnTo>
                  <a:pt x="9004297" y="0"/>
                </a:lnTo>
                <a:lnTo>
                  <a:pt x="9004296" y="0"/>
                </a:lnTo>
                <a:cubicBezTo>
                  <a:pt x="9081452" y="0"/>
                  <a:pt x="9144000" y="62547"/>
                  <a:pt x="9144000" y="139703"/>
                </a:cubicBezTo>
                <a:lnTo>
                  <a:pt x="9144000" y="838200"/>
                </a:lnTo>
                <a:lnTo>
                  <a:pt x="0" y="838200"/>
                </a:lnTo>
                <a:lnTo>
                  <a:pt x="0" y="139703"/>
                </a:lnTo>
                <a:cubicBezTo>
                  <a:pt x="0" y="62547"/>
                  <a:pt x="62547" y="0"/>
                  <a:pt x="139702" y="0"/>
                </a:cubicBezTo>
                <a:lnTo>
                  <a:pt x="139703" y="0"/>
                </a:lnTo>
                <a:close/>
              </a:path>
            </a:pathLst>
          </a:cu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8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/>
      <p:bldP spid="180234" grpId="0"/>
      <p:bldP spid="180235" grpId="0"/>
      <p:bldP spid="180236" grpId="0" animBg="1"/>
      <p:bldP spid="180237" grpId="0" animBg="1"/>
      <p:bldP spid="180238" grpId="0" animBg="1"/>
      <p:bldP spid="180240" grpId="0" animBg="1"/>
      <p:bldP spid="180241" grpId="0" animBg="1"/>
      <p:bldP spid="180242" grpId="0" animBg="1"/>
      <p:bldP spid="180243" grpId="0" animBg="1"/>
      <p:bldP spid="180244" grpId="0" animBg="1"/>
      <p:bldP spid="180246" grpId="0"/>
      <p:bldP spid="180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5175"/>
            <a:ext cx="67056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17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324600"/>
            <a:ext cx="609600" cy="381000"/>
          </a:xfrm>
          <a:prstGeom prst="actionButtonSound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0"/>
            <a:ext cx="9107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3175"/>
            <a:ext cx="9297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0"/>
            <a:ext cx="1371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9219" name="Picture 11" descr="măt biê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60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43800" y="6096000"/>
            <a:ext cx="533400" cy="457200"/>
          </a:xfrm>
          <a:prstGeom prst="star5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088" y="798513"/>
            <a:ext cx="64738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381000" y="1524000"/>
            <a:ext cx="171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i="1">
                <a:solidFill>
                  <a:srgbClr val="800000"/>
                </a:solidFill>
                <a:latin typeface="Times New Roman" pitchFamily="18" charset="0"/>
              </a:rPr>
              <a:t>Bài tập 3: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1952625" y="1676400"/>
            <a:ext cx="7191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Trong những hình ảnh so sánh ở bài tập 2, em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thích hình ảnh nào? 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276600" y="381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Luyện từ và câu</a:t>
            </a:r>
          </a:p>
        </p:txBody>
      </p:sp>
      <p:sp>
        <p:nvSpPr>
          <p:cNvPr id="189450" name="Rectangle 10"/>
          <p:cNvSpPr>
            <a:spLocks noChangeArrowheads="1"/>
          </p:cNvSpPr>
          <p:nvPr/>
        </p:nvSpPr>
        <p:spPr bwMode="auto">
          <a:xfrm>
            <a:off x="2286000" y="838200"/>
            <a:ext cx="452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về từ chỉ sự vật- So sánh.</a:t>
            </a:r>
          </a:p>
        </p:txBody>
      </p:sp>
      <p:sp>
        <p:nvSpPr>
          <p:cNvPr id="11271" name="Round Same Side Corner Rectangle 43"/>
          <p:cNvSpPr>
            <a:spLocks noChangeArrowheads="1"/>
          </p:cNvSpPr>
          <p:nvPr/>
        </p:nvSpPr>
        <p:spPr bwMode="auto">
          <a:xfrm>
            <a:off x="0" y="-152400"/>
            <a:ext cx="9144000" cy="609600"/>
          </a:xfrm>
          <a:custGeom>
            <a:avLst/>
            <a:gdLst>
              <a:gd name="T0" fmla="*/ 9144000 w 9144000"/>
              <a:gd name="T1" fmla="*/ 221673 h 838200"/>
              <a:gd name="T2" fmla="*/ 4572000 w 9144000"/>
              <a:gd name="T3" fmla="*/ 443345 h 838200"/>
              <a:gd name="T4" fmla="*/ 0 w 9144000"/>
              <a:gd name="T5" fmla="*/ 221673 h 838200"/>
              <a:gd name="T6" fmla="*/ 4572000 w 9144000"/>
              <a:gd name="T7" fmla="*/ 0 h 838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0918 w 9144000"/>
              <a:gd name="T13" fmla="*/ 40919 h 838200"/>
              <a:gd name="T14" fmla="*/ 9103082 w 9144000"/>
              <a:gd name="T15" fmla="*/ 83820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838200">
                <a:moveTo>
                  <a:pt x="139703" y="0"/>
                </a:moveTo>
                <a:lnTo>
                  <a:pt x="9004297" y="0"/>
                </a:lnTo>
                <a:lnTo>
                  <a:pt x="9004296" y="0"/>
                </a:lnTo>
                <a:cubicBezTo>
                  <a:pt x="9081452" y="0"/>
                  <a:pt x="9144000" y="62547"/>
                  <a:pt x="9144000" y="139703"/>
                </a:cubicBezTo>
                <a:lnTo>
                  <a:pt x="9144000" y="838200"/>
                </a:lnTo>
                <a:lnTo>
                  <a:pt x="0" y="838200"/>
                </a:lnTo>
                <a:lnTo>
                  <a:pt x="0" y="139703"/>
                </a:lnTo>
                <a:cubicBezTo>
                  <a:pt x="0" y="62547"/>
                  <a:pt x="62547" y="0"/>
                  <a:pt x="139702" y="0"/>
                </a:cubicBezTo>
                <a:lnTo>
                  <a:pt x="139703" y="0"/>
                </a:lnTo>
                <a:close/>
              </a:path>
            </a:pathLst>
          </a:cu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189448" grpId="0"/>
      <p:bldP spid="1894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VIOLETID" val="12113742"/>
  <p:tag name="VIOLETTITLE" val="Tuần 1. Ôn về từ chỉ sự vật. So sánh"/>
  <p:tag name="VIOLETLESSON" val="1"/>
  <p:tag name="VIOLETCATID" val="7840642"/>
  <p:tag name="VIOLETSUBJECT" val="Luyện từ và câu 3"/>
  <p:tag name="VIOLETAUTHORID" val="11503290"/>
  <p:tag name="VIOLETAUTHORNAME" val="Nguyễn Hoàng Pháp"/>
  <p:tag name="VIOLETAUTHORAVATAR" val="no_avatar.jpg"/>
  <p:tag name="VIOLETAUTHORADDRESS" val="Trường TH Ngô Sĩ Liên - Đà Nẵng"/>
  <p:tag name="VIOLETDATE" val="2017-09-08 19:44:43"/>
  <p:tag name="VIOLETHIT" val="39"/>
  <p:tag name="VIOLETLIKE" val="0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323&quot;/&gt;&lt;/object&gt;&lt;object type=&quot;3&quot; unique_id=&quot;10007&quot;&gt;&lt;property id=&quot;20148&quot; value=&quot;5&quot;/&gt;&lt;property id=&quot;20300&quot; value=&quot;Slide 3&quot;/&gt;&lt;property id=&quot;20307&quot; value=&quot;344&quot;/&gt;&lt;/object&gt;&lt;object type=&quot;3&quot; unique_id=&quot;10008&quot;&gt;&lt;property id=&quot;20148&quot; value=&quot;5&quot;/&gt;&lt;property id=&quot;20300&quot; value=&quot;Slide 4&quot;/&gt;&lt;property id=&quot;20307&quot; value=&quot;353&quot;/&gt;&lt;/object&gt;&lt;object type=&quot;3&quot; unique_id=&quot;10009&quot;&gt;&lt;property id=&quot;20148&quot; value=&quot;5&quot;/&gt;&lt;property id=&quot;20300&quot; value=&quot;Slide 5&quot;/&gt;&lt;property id=&quot;20307&quot; value=&quot;347&quot;/&gt;&lt;/object&gt;&lt;object type=&quot;3&quot; unique_id=&quot;10010&quot;&gt;&lt;property id=&quot;20148&quot; value=&quot;5&quot;/&gt;&lt;property id=&quot;20300&quot; value=&quot;Slide 6&quot;/&gt;&lt;property id=&quot;20307&quot; value=&quot;352&quot;/&gt;&lt;/object&gt;&lt;object type=&quot;3&quot; unique_id=&quot;10011&quot;&gt;&lt;property id=&quot;20148&quot; value=&quot;5&quot;/&gt;&lt;property id=&quot;20300&quot; value=&quot;Slide 7&quot;/&gt;&lt;property id=&quot;20307&quot; value=&quot;345&quot;/&gt;&lt;/object&gt;&lt;object type=&quot;3&quot; unique_id=&quot;10012&quot;&gt;&lt;property id=&quot;20148&quot; value=&quot;5&quot;/&gt;&lt;property id=&quot;20300&quot; value=&quot;Slide 8&quot;/&gt;&lt;property id=&quot;20307&quot; value=&quot;346&quot;/&gt;&lt;/object&gt;&lt;object type=&quot;3&quot; unique_id=&quot;10013&quot;&gt;&lt;property id=&quot;20148&quot; value=&quot;5&quot;/&gt;&lt;property id=&quot;20300&quot; value=&quot;Slide 9&quot;/&gt;&lt;property id=&quot;20307&quot; value=&quot;350&quot;/&gt;&lt;/object&gt;&lt;object type=&quot;3&quot; unique_id=&quot;10014&quot;&gt;&lt;property id=&quot;20148&quot; value=&quot;5&quot;/&gt;&lt;property id=&quot;20300&quot; value=&quot;Slide 10&quot;/&gt;&lt;property id=&quot;20307&quot; value=&quot;348&quot;/&gt;&lt;/object&gt;&lt;object type=&quot;3&quot; unique_id=&quot;10015&quot;&gt;&lt;property id=&quot;20148&quot; value=&quot;5&quot;/&gt;&lt;property id=&quot;20300&quot; value=&quot;Slide 11&quot;/&gt;&lt;property id=&quot;20307&quot; value=&quot;349&quot;/&gt;&lt;/object&gt;&lt;object type=&quot;3&quot; unique_id=&quot;10016&quot;&gt;&lt;property id=&quot;20148&quot; value=&quot;5&quot;/&gt;&lt;property id=&quot;20300&quot; value=&quot;Slide 12&quot;/&gt;&lt;property id=&quot;20307&quot; value=&quot;322&quot;/&gt;&lt;/object&gt;&lt;object type=&quot;3&quot; unique_id=&quot;10092&quot;&gt;&lt;property id=&quot;20148&quot; value=&quot;5&quot;/&gt;&lt;property id=&quot;20300&quot; value=&quot;Slide 1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db2004c019l">
  <a:themeElements>
    <a:clrScheme name="cdb2004c019l 3">
      <a:dk1>
        <a:srgbClr val="000066"/>
      </a:dk1>
      <a:lt1>
        <a:srgbClr val="FFFFFF"/>
      </a:lt1>
      <a:dk2>
        <a:srgbClr val="58A252"/>
      </a:dk2>
      <a:lt2>
        <a:srgbClr val="B2B2B2"/>
      </a:lt2>
      <a:accent1>
        <a:srgbClr val="0066FF"/>
      </a:accent1>
      <a:accent2>
        <a:srgbClr val="2C95A0"/>
      </a:accent2>
      <a:accent3>
        <a:srgbClr val="FFFFFF"/>
      </a:accent3>
      <a:accent4>
        <a:srgbClr val="000056"/>
      </a:accent4>
      <a:accent5>
        <a:srgbClr val="AAB8FF"/>
      </a:accent5>
      <a:accent6>
        <a:srgbClr val="278791"/>
      </a:accent6>
      <a:hlink>
        <a:srgbClr val="35BBE5"/>
      </a:hlink>
      <a:folHlink>
        <a:srgbClr val="872ECA"/>
      </a:folHlink>
    </a:clrScheme>
    <a:fontScheme name="cdb2004c019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c019l 1">
        <a:dk1>
          <a:srgbClr val="000066"/>
        </a:dk1>
        <a:lt1>
          <a:srgbClr val="FFFFFF"/>
        </a:lt1>
        <a:dk2>
          <a:srgbClr val="58A252"/>
        </a:dk2>
        <a:lt2>
          <a:srgbClr val="B2B2B2"/>
        </a:lt2>
        <a:accent1>
          <a:srgbClr val="33CCCC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ADE2E2"/>
        </a:accent5>
        <a:accent6>
          <a:srgbClr val="008AB9"/>
        </a:accent6>
        <a:hlink>
          <a:srgbClr val="6A9EB0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19l 2">
        <a:dk1>
          <a:srgbClr val="000066"/>
        </a:dk1>
        <a:lt1>
          <a:srgbClr val="FFFFFF"/>
        </a:lt1>
        <a:dk2>
          <a:srgbClr val="415CB3"/>
        </a:dk2>
        <a:lt2>
          <a:srgbClr val="B2B2B2"/>
        </a:lt2>
        <a:accent1>
          <a:srgbClr val="55AEEB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B4D3F3"/>
        </a:accent5>
        <a:accent6>
          <a:srgbClr val="E78A2D"/>
        </a:accent6>
        <a:hlink>
          <a:srgbClr val="4D7AB5"/>
        </a:hlink>
        <a:folHlink>
          <a:srgbClr val="99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19l 3">
        <a:dk1>
          <a:srgbClr val="000066"/>
        </a:dk1>
        <a:lt1>
          <a:srgbClr val="FFFFFF"/>
        </a:lt1>
        <a:dk2>
          <a:srgbClr val="58A252"/>
        </a:dk2>
        <a:lt2>
          <a:srgbClr val="B2B2B2"/>
        </a:lt2>
        <a:accent1>
          <a:srgbClr val="0066FF"/>
        </a:accent1>
        <a:accent2>
          <a:srgbClr val="2C95A0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78791"/>
        </a:accent6>
        <a:hlink>
          <a:srgbClr val="35BBE5"/>
        </a:hlink>
        <a:folHlink>
          <a:srgbClr val="872E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cdb2004c019l</Template>
  <TotalTime>1719</TotalTime>
  <Words>311</Words>
  <Application>Microsoft PowerPoint</Application>
  <PresentationFormat>On-screen Show (4:3)</PresentationFormat>
  <Paragraphs>66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Verdana</vt:lpstr>
      <vt:lpstr>Wingdings</vt:lpstr>
      <vt:lpstr>.VnTime</vt:lpstr>
      <vt:lpstr>Times New Roman</vt:lpstr>
      <vt:lpstr>cdb2004c019l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dht</dc:creator>
  <cp:lastModifiedBy>AutoBVT</cp:lastModifiedBy>
  <cp:revision>69</cp:revision>
  <dcterms:created xsi:type="dcterms:W3CDTF">2009-05-31T04:14:48Z</dcterms:created>
  <dcterms:modified xsi:type="dcterms:W3CDTF">2017-09-18T13:55:17Z</dcterms:modified>
</cp:coreProperties>
</file>